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tags/tag1.xml" ContentType="application/vnd.openxmlformats-officedocument.presentationml.tags+xml"/>
  <Override PartName="/ppt/notesSlides/notesSlide4.xml" ContentType="application/vnd.openxmlformats-officedocument.presentationml.notesSlide+xml"/>
  <Override PartName="/ppt/tags/tag2.xml" ContentType="application/vnd.openxmlformats-officedocument.presentationml.tags+xml"/>
  <Override PartName="/ppt/notesSlides/notesSlide5.xml" ContentType="application/vnd.openxmlformats-officedocument.presentationml.notesSlide+xml"/>
  <Override PartName="/ppt/tags/tag3.xml" ContentType="application/vnd.openxmlformats-officedocument.presentationml.tags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tags/tag4.xml" ContentType="application/vnd.openxmlformats-officedocument.presentationml.tags+xml"/>
  <Override PartName="/ppt/notesSlides/notesSlide8.xml" ContentType="application/vnd.openxmlformats-officedocument.presentationml.notesSlide+xml"/>
  <Override PartName="/ppt/tags/tag5.xml" ContentType="application/vnd.openxmlformats-officedocument.presentationml.tags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  <p:sldMasterId id="2147483660" r:id="rId5"/>
  </p:sldMasterIdLst>
  <p:notesMasterIdLst>
    <p:notesMasterId r:id="rId19"/>
  </p:notesMasterIdLst>
  <p:sldIdLst>
    <p:sldId id="330" r:id="rId6"/>
    <p:sldId id="287" r:id="rId7"/>
    <p:sldId id="305" r:id="rId8"/>
    <p:sldId id="317" r:id="rId9"/>
    <p:sldId id="318" r:id="rId10"/>
    <p:sldId id="297" r:id="rId11"/>
    <p:sldId id="320" r:id="rId12"/>
    <p:sldId id="332" r:id="rId13"/>
    <p:sldId id="333" r:id="rId14"/>
    <p:sldId id="323" r:id="rId15"/>
    <p:sldId id="256" r:id="rId16"/>
    <p:sldId id="331" r:id="rId17"/>
    <p:sldId id="334" r:id="rId18"/>
  </p:sldIdLst>
  <p:sldSz cx="9144000" cy="6858000" type="screen4x3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59BF83BB-791B-45D6-9525-14C8322B46AA}">
          <p14:sldIdLst>
            <p14:sldId id="330"/>
            <p14:sldId id="287"/>
            <p14:sldId id="305"/>
            <p14:sldId id="317"/>
            <p14:sldId id="318"/>
            <p14:sldId id="297"/>
            <p14:sldId id="320"/>
            <p14:sldId id="332"/>
            <p14:sldId id="333"/>
            <p14:sldId id="323"/>
            <p14:sldId id="256"/>
            <p14:sldId id="331"/>
            <p14:sldId id="334"/>
          </p14:sldIdLst>
        </p14:section>
        <p14:section name="Untitled Section" id="{34B80553-E3F2-4E8E-B97B-E8916B8A0473}">
          <p14:sldIdLst/>
        </p14:section>
        <p14:section name="Untitled Section" id="{38A434A9-00F5-4B77-9501-D5C180A289D6}">
          <p14:sldIdLst/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Chris New" initials="CN" lastIdx="8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00000"/>
    <a:srgbClr val="FF5D5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C5EC103-B07E-8007-F63F-3C3E00EC660E}" v="66" dt="2026-06-29T16:00:46.180"/>
    <p1510:client id="{6305F0BC-490D-588B-6DE6-A27721AA1DC0}" v="123" dt="2026-06-29T11:50:51.637"/>
    <p1510:client id="{88DE198C-799A-9228-3BE7-14824CBF4DC1}" v="31" dt="2026-07-01T11:16:11.494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7" d="100"/>
          <a:sy n="107" d="100"/>
        </p:scale>
        <p:origin x="1734" y="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3" Type="http://schemas.openxmlformats.org/officeDocument/2006/relationships/customXml" Target="../customXml/item3.xml"/><Relationship Id="rId21" Type="http://schemas.openxmlformats.org/officeDocument/2006/relationships/presProps" Target="presProp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microsoft.com/office/2015/10/relationships/revisionInfo" Target="revisionInfo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commentAuthors" Target="commentAuthor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tableStyles" Target="tableStyle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theme" Target="theme/theme1.xml"/><Relationship Id="rId10" Type="http://schemas.openxmlformats.org/officeDocument/2006/relationships/slide" Target="slides/slide5.xml"/><Relationship Id="rId19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EBDC86-17EF-4542-B929-9D2613929DC3}" type="datetimeFigureOut">
              <a:rPr lang="en-GB" smtClean="0"/>
              <a:t>02/07/2026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AD653B2-8361-46C6-8920-325533E62BB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327017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LHN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D653B2-8361-46C6-8920-325533E62BBA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1983804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LHN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D653B2-8361-46C6-8920-325533E62BBA}" type="slidenum">
              <a:rPr lang="en-GB" smtClean="0">
                <a:solidFill>
                  <a:prstClr val="black"/>
                </a:solidFill>
              </a:rPr>
              <a:pPr/>
              <a:t>12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324366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94DF036-3ED5-D89D-A52C-BA0045FC019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F9A55517-01E6-4FB0-1378-8582EE43300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0DD4E215-174D-DB1B-7D0B-5589499B58B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LHN</a:t>
            </a:r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6D0D72C-C139-B94A-DB2B-BB95AE743F5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D653B2-8361-46C6-8920-325533E62BBA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3619018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LHN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D653B2-8361-46C6-8920-325533E62BBA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3324366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LHN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D653B2-8361-46C6-8920-325533E62BBA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6307747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LHN, Slide needs completing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D653B2-8361-46C6-8920-325533E62BBA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0190336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LHN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D653B2-8361-46C6-8920-325533E62BBA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0190336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LHN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D653B2-8361-46C6-8920-325533E62BBA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3324366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LHN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D653B2-8361-46C6-8920-325533E62BBA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0190336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2567C4F-EFBC-6101-1626-351EB398775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8CB62FBD-A9EB-08B6-A6A4-79D98D4B3D2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1D8ACEFD-8859-FDE8-6C54-4BF41780812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CED</a:t>
            </a:r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D40E9B4-38E8-C6ED-9AFD-56A2ACB8FEE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D653B2-8361-46C6-8920-325533E62BBA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2827936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LHN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D653B2-8361-46C6-8920-325533E62BBA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019033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FD9ABD-DB79-354B-BCE7-2361047CDCC4}" type="datetimeFigureOut">
              <a:rPr lang="en-US" smtClean="0"/>
              <a:t>7/2/2026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B7462-00E2-914B-AD5D-9F34B3E973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33013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FD9ABD-DB79-354B-BCE7-2361047CDCC4}" type="datetimeFigureOut">
              <a:rPr lang="en-US" smtClean="0"/>
              <a:t>7/2/2026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B7462-00E2-914B-AD5D-9F34B3E973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50122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FD9ABD-DB79-354B-BCE7-2361047CDCC4}" type="datetimeFigureOut">
              <a:rPr lang="en-US" smtClean="0"/>
              <a:t>7/2/2026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B7462-00E2-914B-AD5D-9F34B3E973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097054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FD9ABD-DB79-354B-BCE7-2361047CDCC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7/2/2026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B7462-00E2-914B-AD5D-9F34B3E973F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527405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FD9ABD-DB79-354B-BCE7-2361047CDCC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7/2/2026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B7462-00E2-914B-AD5D-9F34B3E973F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29389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FD9ABD-DB79-354B-BCE7-2361047CDCC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7/2/2026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B7462-00E2-914B-AD5D-9F34B3E973F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00887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FD9ABD-DB79-354B-BCE7-2361047CDCC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7/2/2026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B7462-00E2-914B-AD5D-9F34B3E973F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332017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FD9ABD-DB79-354B-BCE7-2361047CDCC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7/2/2026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B7462-00E2-914B-AD5D-9F34B3E973F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929574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FD9ABD-DB79-354B-BCE7-2361047CDCC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7/2/2026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B7462-00E2-914B-AD5D-9F34B3E973F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694894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FD9ABD-DB79-354B-BCE7-2361047CDCC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7/2/2026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B7462-00E2-914B-AD5D-9F34B3E973F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899086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FD9ABD-DB79-354B-BCE7-2361047CDCC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7/2/2026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B7462-00E2-914B-AD5D-9F34B3E973F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67558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FD9ABD-DB79-354B-BCE7-2361047CDCC4}" type="datetimeFigureOut">
              <a:rPr lang="en-US" smtClean="0"/>
              <a:t>7/2/2026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B7462-00E2-914B-AD5D-9F34B3E973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488886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FD9ABD-DB79-354B-BCE7-2361047CDCC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7/2/2026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B7462-00E2-914B-AD5D-9F34B3E973F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887172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FD9ABD-DB79-354B-BCE7-2361047CDCC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7/2/2026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B7462-00E2-914B-AD5D-9F34B3E973F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722330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FD9ABD-DB79-354B-BCE7-2361047CDCC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7/2/2026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B7462-00E2-914B-AD5D-9F34B3E973F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02831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FD9ABD-DB79-354B-BCE7-2361047CDCC4}" type="datetimeFigureOut">
              <a:rPr lang="en-US" smtClean="0"/>
              <a:t>7/2/2026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B7462-00E2-914B-AD5D-9F34B3E973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14770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FD9ABD-DB79-354B-BCE7-2361047CDCC4}" type="datetimeFigureOut">
              <a:rPr lang="en-US" smtClean="0"/>
              <a:t>7/2/2026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B7462-00E2-914B-AD5D-9F34B3E973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31989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FD9ABD-DB79-354B-BCE7-2361047CDCC4}" type="datetimeFigureOut">
              <a:rPr lang="en-US" smtClean="0"/>
              <a:t>7/2/2026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B7462-00E2-914B-AD5D-9F34B3E973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68827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FD9ABD-DB79-354B-BCE7-2361047CDCC4}" type="datetimeFigureOut">
              <a:rPr lang="en-US" smtClean="0"/>
              <a:t>7/2/2026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B7462-00E2-914B-AD5D-9F34B3E973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40628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FD9ABD-DB79-354B-BCE7-2361047CDCC4}" type="datetimeFigureOut">
              <a:rPr lang="en-US" smtClean="0"/>
              <a:t>7/2/2026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B7462-00E2-914B-AD5D-9F34B3E973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80600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FD9ABD-DB79-354B-BCE7-2361047CDCC4}" type="datetimeFigureOut">
              <a:rPr lang="en-US" smtClean="0"/>
              <a:t>7/2/2026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B7462-00E2-914B-AD5D-9F34B3E973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95774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FD9ABD-DB79-354B-BCE7-2361047CDCC4}" type="datetimeFigureOut">
              <a:rPr lang="en-US" smtClean="0"/>
              <a:t>7/2/2026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B7462-00E2-914B-AD5D-9F34B3E973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56663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FD9ABD-DB79-354B-BCE7-2361047CDCC4}" type="datetimeFigureOut">
              <a:rPr lang="en-US" smtClean="0"/>
              <a:t>7/2/2026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CB7462-00E2-914B-AD5D-9F34B3E973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29351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FD9ABD-DB79-354B-BCE7-2361047CDCC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7/2/2026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CB7462-00E2-914B-AD5D-9F34B3E973F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65940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Relationship Id="rId4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8.png"/><Relationship Id="rId4" Type="http://schemas.openxmlformats.org/officeDocument/2006/relationships/image" Target="../media/image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Pres Template 2014-05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-66016" y="4670029"/>
            <a:ext cx="9210015" cy="1526739"/>
          </a:xfrm>
        </p:spPr>
        <p:txBody>
          <a:bodyPr>
            <a:normAutofit/>
          </a:bodyPr>
          <a:lstStyle/>
          <a:p>
            <a:pPr algn="ctr"/>
            <a:r>
              <a:rPr lang="en-US">
                <a:solidFill>
                  <a:schemeClr val="bg1"/>
                </a:solidFill>
              </a:rPr>
              <a:t>Year 6-7 Transition</a:t>
            </a:r>
            <a:endParaRPr lang="en-US">
              <a:solidFill>
                <a:schemeClr val="bg1"/>
              </a:solidFill>
              <a:cs typeface="Calibri"/>
            </a:endParaRPr>
          </a:p>
        </p:txBody>
      </p:sp>
      <p:pic>
        <p:nvPicPr>
          <p:cNvPr id="8" name="Picture 7" descr="Picture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144001" cy="4278702"/>
          </a:xfrm>
          <a:prstGeom prst="rect">
            <a:avLst/>
          </a:prstGeom>
          <a:noFill/>
          <a:ln>
            <a:noFill/>
          </a:ln>
          <a:effectLst/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CD3FFDC9-7BAA-443F-8D66-92396E24C6D2}"/>
              </a:ext>
            </a:extLst>
          </p:cNvPr>
          <p:cNvSpPr txBox="1"/>
          <p:nvPr/>
        </p:nvSpPr>
        <p:spPr>
          <a:xfrm>
            <a:off x="2492187" y="6027003"/>
            <a:ext cx="2752167" cy="707886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2000" b="1">
                <a:cs typeface="Calibri"/>
              </a:rPr>
              <a:t>Mr James Garner </a:t>
            </a:r>
          </a:p>
          <a:p>
            <a:pPr algn="ctr"/>
            <a:r>
              <a:rPr lang="en-US" sz="2000" b="1">
                <a:cs typeface="Calibri"/>
              </a:rPr>
              <a:t>Executive Principal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19B58BD-A05F-4070-A1AE-CA2E693CF6FA}"/>
              </a:ext>
            </a:extLst>
          </p:cNvPr>
          <p:cNvSpPr txBox="1"/>
          <p:nvPr/>
        </p:nvSpPr>
        <p:spPr>
          <a:xfrm>
            <a:off x="5818093" y="6045378"/>
            <a:ext cx="2752167" cy="707886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2000" b="1">
                <a:cs typeface="Calibri"/>
              </a:rPr>
              <a:t>Mr Ben Phillips</a:t>
            </a:r>
          </a:p>
          <a:p>
            <a:pPr algn="ctr"/>
            <a:r>
              <a:rPr lang="en-US" sz="2000" b="1">
                <a:cs typeface="Calibri"/>
              </a:rPr>
              <a:t>Head of Secondary</a:t>
            </a:r>
          </a:p>
        </p:txBody>
      </p:sp>
    </p:spTree>
    <p:extLst>
      <p:ext uri="{BB962C8B-B14F-4D97-AF65-F5344CB8AC3E}">
        <p14:creationId xmlns:p14="http://schemas.microsoft.com/office/powerpoint/2010/main" val="345320420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Pres Template 2014-02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62844" y="-152400"/>
            <a:ext cx="8229600" cy="1952977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sz="4000" b="1"/>
              <a:t>A Few Other Points</a:t>
            </a:r>
            <a:endParaRPr lang="en-US" sz="3600" b="1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559859"/>
            <a:ext cx="8229600" cy="4273005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GB"/>
              <a:t>16</a:t>
            </a:r>
            <a:r>
              <a:rPr lang="en-GB" baseline="30000"/>
              <a:t>th</a:t>
            </a:r>
            <a:r>
              <a:rPr lang="en-GB"/>
              <a:t> September 5pm-6:30pm ‘Meet the Tutor’</a:t>
            </a:r>
            <a:endParaRPr lang="en-GB">
              <a:ea typeface="Calibri"/>
              <a:cs typeface="Calibri"/>
            </a:endParaRPr>
          </a:p>
          <a:p>
            <a:r>
              <a:rPr lang="en-GB"/>
              <a:t>Canteen and the cashless system – Parent Pay</a:t>
            </a:r>
          </a:p>
          <a:p>
            <a:r>
              <a:rPr lang="en-US"/>
              <a:t>Uniform and equipment – Game Set and Match</a:t>
            </a:r>
            <a:endParaRPr lang="en-GB"/>
          </a:p>
          <a:p>
            <a:r>
              <a:rPr lang="en-US">
                <a:ea typeface="Calibri"/>
                <a:cs typeface="Calibri"/>
              </a:rPr>
              <a:t>Management Information System (Arbor)</a:t>
            </a:r>
            <a:endParaRPr lang="en-US" dirty="0"/>
          </a:p>
          <a:p>
            <a:r>
              <a:rPr lang="en-GB"/>
              <a:t>Bring your own device</a:t>
            </a:r>
          </a:p>
          <a:p>
            <a:r>
              <a:rPr lang="en-US"/>
              <a:t>Friends of CFS and Parent Ambassadors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289683636"/>
      </p:ext>
    </p:extLst>
  </p:cSld>
  <p:clrMapOvr>
    <a:masterClrMapping/>
  </p:clrMapOvr>
  <p:transition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68343494-33B6-4382-8565-9C2BDD82051A}"/>
              </a:ext>
            </a:extLst>
          </p:cNvPr>
          <p:cNvSpPr/>
          <p:nvPr/>
        </p:nvSpPr>
        <p:spPr>
          <a:xfrm>
            <a:off x="156275" y="667745"/>
            <a:ext cx="8589146" cy="1786964"/>
          </a:xfrm>
          <a:prstGeom prst="rect">
            <a:avLst/>
          </a:prstGeom>
        </p:spPr>
        <p:txBody>
          <a:bodyPr wrap="square" lIns="68580" tIns="34290" rIns="68580" bIns="34290" anchor="t">
            <a:spAutoFit/>
          </a:bodyPr>
          <a:lstStyle/>
          <a:p>
            <a:pPr algn="ctr">
              <a:lnSpc>
                <a:spcPct val="107000"/>
              </a:lnSpc>
              <a:spcAft>
                <a:spcPts val="600"/>
              </a:spcAft>
            </a:pPr>
            <a:r>
              <a:rPr lang="en-GB" sz="6600" b="1">
                <a:solidFill>
                  <a:srgbClr val="C00000"/>
                </a:solidFill>
                <a:latin typeface="Calibri"/>
                <a:ea typeface="Calibri"/>
                <a:cs typeface="Times New Roman"/>
              </a:rPr>
              <a:t>SUMMER SCHOOL 2026</a:t>
            </a:r>
            <a:endParaRPr lang="en-GB" sz="135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/>
            <a:r>
              <a:rPr lang="en-GB" sz="3600" b="1">
                <a:solidFill>
                  <a:srgbClr val="C00000"/>
                </a:solidFill>
                <a:latin typeface="Calibri"/>
                <a:ea typeface="Calibri"/>
                <a:cs typeface="Times New Roman"/>
              </a:rPr>
              <a:t>Tuesday 18</a:t>
            </a:r>
            <a:r>
              <a:rPr lang="en-GB" sz="3600" b="1" baseline="30000">
                <a:solidFill>
                  <a:srgbClr val="C00000"/>
                </a:solidFill>
                <a:latin typeface="Calibri"/>
                <a:ea typeface="Calibri"/>
                <a:cs typeface="Times New Roman"/>
              </a:rPr>
              <a:t>th</a:t>
            </a:r>
            <a:r>
              <a:rPr lang="en-GB" sz="3600" b="1">
                <a:solidFill>
                  <a:srgbClr val="C00000"/>
                </a:solidFill>
                <a:latin typeface="Calibri"/>
                <a:ea typeface="Calibri"/>
                <a:cs typeface="Times New Roman"/>
              </a:rPr>
              <a:t> – Thursday 20th August </a:t>
            </a:r>
            <a:endParaRPr lang="en-GB" sz="3600">
              <a:latin typeface="Calibri"/>
              <a:ea typeface="Calibri"/>
              <a:cs typeface="Times New Roman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B776195-62A2-48B2-8BE4-63192F439767}"/>
              </a:ext>
            </a:extLst>
          </p:cNvPr>
          <p:cNvSpPr/>
          <p:nvPr/>
        </p:nvSpPr>
        <p:spPr>
          <a:xfrm>
            <a:off x="4167633" y="3429011"/>
            <a:ext cx="4572000" cy="2491067"/>
          </a:xfrm>
          <a:prstGeom prst="rect">
            <a:avLst/>
          </a:prstGeom>
        </p:spPr>
        <p:txBody>
          <a:bodyPr lIns="68580" tIns="34290" rIns="68580" bIns="34290" anchor="t">
            <a:spAutoFit/>
          </a:bodyPr>
          <a:lstStyle/>
          <a:p>
            <a:pPr algn="ctr">
              <a:lnSpc>
                <a:spcPct val="107000"/>
              </a:lnSpc>
              <a:spcAft>
                <a:spcPts val="600"/>
              </a:spcAft>
            </a:pPr>
            <a:r>
              <a:rPr lang="en-GB" sz="3600">
                <a:solidFill>
                  <a:srgbClr val="C00000"/>
                </a:solidFill>
                <a:latin typeface="Calibri"/>
                <a:ea typeface="Calibri"/>
                <a:cs typeface="Times New Roman"/>
              </a:rPr>
              <a:t>Scan the QR code and fill in the form to sign up by 5pm on </a:t>
            </a:r>
            <a:endParaRPr lang="en-GB" sz="3600">
              <a:solidFill>
                <a:srgbClr val="C0000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600"/>
              </a:spcAft>
            </a:pPr>
            <a:r>
              <a:rPr lang="en-GB" sz="3600">
                <a:solidFill>
                  <a:srgbClr val="C00000"/>
                </a:solidFill>
                <a:latin typeface="Calibri"/>
                <a:ea typeface="Calibri"/>
                <a:cs typeface="Times New Roman"/>
              </a:rPr>
              <a:t>Thursday 2nd July</a:t>
            </a:r>
            <a:endParaRPr lang="en-GB" sz="3600">
              <a:solidFill>
                <a:srgbClr val="C0000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2" name="Picture 1" descr="A qr code with black squares&#10;&#10;AI-generated content may be incorrect.">
            <a:extLst>
              <a:ext uri="{FF2B5EF4-FFF2-40B4-BE49-F238E27FC236}">
                <a16:creationId xmlns:a16="http://schemas.microsoft.com/office/drawing/2014/main" id="{475E2E1F-4B57-D499-99B7-7C301495717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1886" y="2971800"/>
            <a:ext cx="3599542" cy="35995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390808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62071254-D699-43EC-9D2F-ED9238E7F85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9346" r="15634" b="-1"/>
          <a:stretch/>
        </p:blipFill>
        <p:spPr>
          <a:xfrm>
            <a:off x="3614166" y="-479"/>
            <a:ext cx="5529834" cy="4252439"/>
          </a:xfrm>
          <a:prstGeom prst="rect">
            <a:avLst/>
          </a:prstGeom>
        </p:spPr>
      </p:pic>
      <p:pic>
        <p:nvPicPr>
          <p:cNvPr id="2" name="Picture 1" descr="Pres Template 2014-02.png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465" r="5" b="5"/>
          <a:stretch/>
        </p:blipFill>
        <p:spPr>
          <a:xfrm>
            <a:off x="5128591" y="4251960"/>
            <a:ext cx="4015409" cy="2606039"/>
          </a:xfrm>
          <a:prstGeom prst="rect">
            <a:avLst/>
          </a:prstGeom>
        </p:spPr>
      </p:pic>
      <p:sp>
        <p:nvSpPr>
          <p:cNvPr id="9" name="Freeform 3">
            <a:extLst>
              <a:ext uri="{FF2B5EF4-FFF2-40B4-BE49-F238E27FC236}">
                <a16:creationId xmlns:a16="http://schemas.microsoft.com/office/drawing/2014/main" id="{66BCEC1B-9617-4EF1-9B03-4BD43D100B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479"/>
            <a:ext cx="7101525" cy="6858478"/>
          </a:xfrm>
          <a:custGeom>
            <a:avLst/>
            <a:gdLst>
              <a:gd name="connsiteX0" fmla="*/ 0 w 8078051"/>
              <a:gd name="connsiteY0" fmla="*/ 0 h 5829300"/>
              <a:gd name="connsiteX1" fmla="*/ 4453793 w 8078051"/>
              <a:gd name="connsiteY1" fmla="*/ 0 h 5829300"/>
              <a:gd name="connsiteX2" fmla="*/ 5363426 w 8078051"/>
              <a:gd name="connsiteY2" fmla="*/ 0 h 5829300"/>
              <a:gd name="connsiteX3" fmla="*/ 5368184 w 8078051"/>
              <a:gd name="connsiteY3" fmla="*/ 0 h 5829300"/>
              <a:gd name="connsiteX4" fmla="*/ 8078051 w 8078051"/>
              <a:gd name="connsiteY4" fmla="*/ 5829300 h 5829300"/>
              <a:gd name="connsiteX5" fmla="*/ 1743926 w 8078051"/>
              <a:gd name="connsiteY5" fmla="*/ 5829300 h 5829300"/>
              <a:gd name="connsiteX6" fmla="*/ 1744148 w 8078051"/>
              <a:gd name="connsiteY6" fmla="*/ 5828822 h 5829300"/>
              <a:gd name="connsiteX7" fmla="*/ 0 w 8078051"/>
              <a:gd name="connsiteY7" fmla="*/ 5828822 h 5829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078051" h="5829300">
                <a:moveTo>
                  <a:pt x="0" y="0"/>
                </a:moveTo>
                <a:lnTo>
                  <a:pt x="4453793" y="0"/>
                </a:lnTo>
                <a:lnTo>
                  <a:pt x="5363426" y="0"/>
                </a:lnTo>
                <a:lnTo>
                  <a:pt x="5368184" y="0"/>
                </a:lnTo>
                <a:lnTo>
                  <a:pt x="8078051" y="5829300"/>
                </a:lnTo>
                <a:lnTo>
                  <a:pt x="1743926" y="5829300"/>
                </a:lnTo>
                <a:lnTo>
                  <a:pt x="1744148" y="5828822"/>
                </a:lnTo>
                <a:lnTo>
                  <a:pt x="0" y="5828822"/>
                </a:lnTo>
                <a:close/>
              </a:path>
            </a:pathLst>
          </a:custGeom>
          <a:solidFill>
            <a:schemeClr val="bg1">
              <a:lumMod val="85000"/>
              <a:lumOff val="1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Freeform 4">
            <a:extLst>
              <a:ext uri="{FF2B5EF4-FFF2-40B4-BE49-F238E27FC236}">
                <a16:creationId xmlns:a16="http://schemas.microsoft.com/office/drawing/2014/main" id="{CCBFD80B-276C-4775-A363-20693A7CF95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479"/>
            <a:ext cx="6058538" cy="6858478"/>
          </a:xfrm>
          <a:custGeom>
            <a:avLst/>
            <a:gdLst>
              <a:gd name="connsiteX0" fmla="*/ 0 w 8078052"/>
              <a:gd name="connsiteY0" fmla="*/ 0 h 6858478"/>
              <a:gd name="connsiteX1" fmla="*/ 3829872 w 8078052"/>
              <a:gd name="connsiteY1" fmla="*/ 0 h 6858478"/>
              <a:gd name="connsiteX2" fmla="*/ 4896100 w 8078052"/>
              <a:gd name="connsiteY2" fmla="*/ 0 h 6858478"/>
              <a:gd name="connsiteX3" fmla="*/ 4901677 w 8078052"/>
              <a:gd name="connsiteY3" fmla="*/ 0 h 6858478"/>
              <a:gd name="connsiteX4" fmla="*/ 8078052 w 8078052"/>
              <a:gd name="connsiteY4" fmla="*/ 6858478 h 6858478"/>
              <a:gd name="connsiteX5" fmla="*/ 653497 w 8078052"/>
              <a:gd name="connsiteY5" fmla="*/ 6858478 h 6858478"/>
              <a:gd name="connsiteX6" fmla="*/ 653757 w 8078052"/>
              <a:gd name="connsiteY6" fmla="*/ 6857916 h 6858478"/>
              <a:gd name="connsiteX7" fmla="*/ 0 w 8078052"/>
              <a:gd name="connsiteY7" fmla="*/ 6857916 h 68584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078052" h="6858478">
                <a:moveTo>
                  <a:pt x="0" y="0"/>
                </a:moveTo>
                <a:lnTo>
                  <a:pt x="3829872" y="0"/>
                </a:lnTo>
                <a:lnTo>
                  <a:pt x="4896100" y="0"/>
                </a:lnTo>
                <a:lnTo>
                  <a:pt x="4901677" y="0"/>
                </a:lnTo>
                <a:lnTo>
                  <a:pt x="8078052" y="6858478"/>
                </a:lnTo>
                <a:lnTo>
                  <a:pt x="653497" y="6858478"/>
                </a:lnTo>
                <a:lnTo>
                  <a:pt x="653757" y="6857916"/>
                </a:lnTo>
                <a:lnTo>
                  <a:pt x="0" y="685791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44275" y="2146151"/>
            <a:ext cx="4033810" cy="2651200"/>
          </a:xfrm>
        </p:spPr>
        <p:txBody>
          <a:bodyPr vert="horz" lIns="91440" tIns="45720" rIns="91440" bIns="45720" rtlCol="0" anchor="t">
            <a:noAutofit/>
          </a:bodyPr>
          <a:lstStyle/>
          <a:p>
            <a:pPr defTabSz="914400">
              <a:lnSpc>
                <a:spcPct val="90000"/>
              </a:lnSpc>
            </a:pPr>
            <a:r>
              <a:rPr lang="en-US" b="1" dirty="0"/>
              <a:t>First day of term </a:t>
            </a:r>
            <a:r>
              <a:rPr lang="en-US" b="1"/>
              <a:t>(Settling in Day)</a:t>
            </a:r>
            <a:br>
              <a:rPr lang="en-US" b="1" dirty="0"/>
            </a:br>
            <a:r>
              <a:rPr lang="en-US" b="1"/>
              <a:t>9:00am </a:t>
            </a:r>
            <a:br>
              <a:rPr lang="en-US" b="1" dirty="0"/>
            </a:br>
            <a:r>
              <a:rPr lang="en-US" b="1" dirty="0"/>
              <a:t>2nd September</a:t>
            </a:r>
            <a:endParaRPr lang="en-US" sz="4000" kern="120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5" name="AutoShape 2" descr="Chichester Free School (@Chi_Free_School) | Twitter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>
              <a:solidFill>
                <a:prstClr val="white"/>
              </a:solidFill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900069D-E57C-40B4-8450-87EE9E4E809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969919" y="4440238"/>
            <a:ext cx="1714500" cy="171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933366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8DFCD3E-194C-302E-7561-5C20C94A904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Pres Template 2014-05.png">
            <a:extLst>
              <a:ext uri="{FF2B5EF4-FFF2-40B4-BE49-F238E27FC236}">
                <a16:creationId xmlns:a16="http://schemas.microsoft.com/office/drawing/2014/main" id="{20841947-7DC6-F271-5D32-92A35166C2E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Title 5">
            <a:extLst>
              <a:ext uri="{FF2B5EF4-FFF2-40B4-BE49-F238E27FC236}">
                <a16:creationId xmlns:a16="http://schemas.microsoft.com/office/drawing/2014/main" id="{DEBE36BD-7167-3984-5CA8-8462FE0DDB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66016" y="4670029"/>
            <a:ext cx="9210015" cy="1526739"/>
          </a:xfrm>
        </p:spPr>
        <p:txBody>
          <a:bodyPr>
            <a:normAutofit/>
          </a:bodyPr>
          <a:lstStyle/>
          <a:p>
            <a:pPr algn="ctr"/>
            <a:r>
              <a:rPr lang="en-US">
                <a:solidFill>
                  <a:schemeClr val="bg1"/>
                </a:solidFill>
              </a:rPr>
              <a:t>Year 6-7 Transition</a:t>
            </a:r>
            <a:endParaRPr lang="en-US">
              <a:solidFill>
                <a:schemeClr val="bg1"/>
              </a:solidFill>
              <a:cs typeface="Calibri"/>
            </a:endParaRPr>
          </a:p>
        </p:txBody>
      </p:sp>
      <p:pic>
        <p:nvPicPr>
          <p:cNvPr id="8" name="Picture 7" descr="Picture">
            <a:extLst>
              <a:ext uri="{FF2B5EF4-FFF2-40B4-BE49-F238E27FC236}">
                <a16:creationId xmlns:a16="http://schemas.microsoft.com/office/drawing/2014/main" id="{57814A6D-38F8-433F-A8A1-5404D7FD98BC}"/>
              </a:ext>
            </a:extLst>
          </p:cNvPr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144001" cy="4278702"/>
          </a:xfrm>
          <a:prstGeom prst="rect">
            <a:avLst/>
          </a:prstGeom>
          <a:noFill/>
          <a:ln>
            <a:noFill/>
          </a:ln>
          <a:effectLst/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24261C35-A6CD-3D30-7EE7-F6C0794D7449}"/>
              </a:ext>
            </a:extLst>
          </p:cNvPr>
          <p:cNvSpPr txBox="1"/>
          <p:nvPr/>
        </p:nvSpPr>
        <p:spPr>
          <a:xfrm>
            <a:off x="2492187" y="6027003"/>
            <a:ext cx="2752167" cy="707886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2000" b="1">
                <a:cs typeface="Calibri"/>
              </a:rPr>
              <a:t>Mr James Garner </a:t>
            </a:r>
          </a:p>
          <a:p>
            <a:pPr algn="ctr"/>
            <a:r>
              <a:rPr lang="en-US" sz="2000" b="1">
                <a:cs typeface="Calibri"/>
              </a:rPr>
              <a:t>Executive Principal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85F263A-1F47-0454-FDDA-7A02F81ECDC4}"/>
              </a:ext>
            </a:extLst>
          </p:cNvPr>
          <p:cNvSpPr txBox="1"/>
          <p:nvPr/>
        </p:nvSpPr>
        <p:spPr>
          <a:xfrm>
            <a:off x="5818093" y="6045378"/>
            <a:ext cx="2752167" cy="707886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2000" b="1">
                <a:cs typeface="Calibri"/>
              </a:rPr>
              <a:t>Mr Ben Phillips</a:t>
            </a:r>
          </a:p>
          <a:p>
            <a:pPr algn="ctr"/>
            <a:r>
              <a:rPr lang="en-US" sz="2000" b="1">
                <a:cs typeface="Calibri"/>
              </a:rPr>
              <a:t>Head of Secondary</a:t>
            </a:r>
          </a:p>
        </p:txBody>
      </p:sp>
    </p:spTree>
    <p:extLst>
      <p:ext uri="{BB962C8B-B14F-4D97-AF65-F5344CB8AC3E}">
        <p14:creationId xmlns:p14="http://schemas.microsoft.com/office/powerpoint/2010/main" val="13594156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62071254-D699-43EC-9D2F-ED9238E7F85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9346" r="15634" b="-1"/>
          <a:stretch/>
        </p:blipFill>
        <p:spPr>
          <a:xfrm>
            <a:off x="3614166" y="-479"/>
            <a:ext cx="5529834" cy="4252439"/>
          </a:xfrm>
          <a:prstGeom prst="rect">
            <a:avLst/>
          </a:prstGeom>
        </p:spPr>
      </p:pic>
      <p:pic>
        <p:nvPicPr>
          <p:cNvPr id="2" name="Picture 1" descr="Pres Template 2014-02.png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465" r="5" b="5"/>
          <a:stretch/>
        </p:blipFill>
        <p:spPr>
          <a:xfrm>
            <a:off x="5128591" y="4251960"/>
            <a:ext cx="4015409" cy="2606039"/>
          </a:xfrm>
          <a:prstGeom prst="rect">
            <a:avLst/>
          </a:prstGeom>
        </p:spPr>
      </p:pic>
      <p:sp>
        <p:nvSpPr>
          <p:cNvPr id="9" name="Freeform 3">
            <a:extLst>
              <a:ext uri="{FF2B5EF4-FFF2-40B4-BE49-F238E27FC236}">
                <a16:creationId xmlns:a16="http://schemas.microsoft.com/office/drawing/2014/main" id="{66BCEC1B-9617-4EF1-9B03-4BD43D100B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479"/>
            <a:ext cx="7101525" cy="6858478"/>
          </a:xfrm>
          <a:custGeom>
            <a:avLst/>
            <a:gdLst>
              <a:gd name="connsiteX0" fmla="*/ 0 w 8078051"/>
              <a:gd name="connsiteY0" fmla="*/ 0 h 5829300"/>
              <a:gd name="connsiteX1" fmla="*/ 4453793 w 8078051"/>
              <a:gd name="connsiteY1" fmla="*/ 0 h 5829300"/>
              <a:gd name="connsiteX2" fmla="*/ 5363426 w 8078051"/>
              <a:gd name="connsiteY2" fmla="*/ 0 h 5829300"/>
              <a:gd name="connsiteX3" fmla="*/ 5368184 w 8078051"/>
              <a:gd name="connsiteY3" fmla="*/ 0 h 5829300"/>
              <a:gd name="connsiteX4" fmla="*/ 8078051 w 8078051"/>
              <a:gd name="connsiteY4" fmla="*/ 5829300 h 5829300"/>
              <a:gd name="connsiteX5" fmla="*/ 1743926 w 8078051"/>
              <a:gd name="connsiteY5" fmla="*/ 5829300 h 5829300"/>
              <a:gd name="connsiteX6" fmla="*/ 1744148 w 8078051"/>
              <a:gd name="connsiteY6" fmla="*/ 5828822 h 5829300"/>
              <a:gd name="connsiteX7" fmla="*/ 0 w 8078051"/>
              <a:gd name="connsiteY7" fmla="*/ 5828822 h 5829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078051" h="5829300">
                <a:moveTo>
                  <a:pt x="0" y="0"/>
                </a:moveTo>
                <a:lnTo>
                  <a:pt x="4453793" y="0"/>
                </a:lnTo>
                <a:lnTo>
                  <a:pt x="5363426" y="0"/>
                </a:lnTo>
                <a:lnTo>
                  <a:pt x="5368184" y="0"/>
                </a:lnTo>
                <a:lnTo>
                  <a:pt x="8078051" y="5829300"/>
                </a:lnTo>
                <a:lnTo>
                  <a:pt x="1743926" y="5829300"/>
                </a:lnTo>
                <a:lnTo>
                  <a:pt x="1744148" y="5828822"/>
                </a:lnTo>
                <a:lnTo>
                  <a:pt x="0" y="5828822"/>
                </a:lnTo>
                <a:close/>
              </a:path>
            </a:pathLst>
          </a:custGeom>
          <a:solidFill>
            <a:schemeClr val="bg1">
              <a:lumMod val="85000"/>
              <a:lumOff val="1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 4">
            <a:extLst>
              <a:ext uri="{FF2B5EF4-FFF2-40B4-BE49-F238E27FC236}">
                <a16:creationId xmlns:a16="http://schemas.microsoft.com/office/drawing/2014/main" id="{CCBFD80B-276C-4775-A363-20693A7CF95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479"/>
            <a:ext cx="6058538" cy="6858478"/>
          </a:xfrm>
          <a:custGeom>
            <a:avLst/>
            <a:gdLst>
              <a:gd name="connsiteX0" fmla="*/ 0 w 8078052"/>
              <a:gd name="connsiteY0" fmla="*/ 0 h 6858478"/>
              <a:gd name="connsiteX1" fmla="*/ 3829872 w 8078052"/>
              <a:gd name="connsiteY1" fmla="*/ 0 h 6858478"/>
              <a:gd name="connsiteX2" fmla="*/ 4896100 w 8078052"/>
              <a:gd name="connsiteY2" fmla="*/ 0 h 6858478"/>
              <a:gd name="connsiteX3" fmla="*/ 4901677 w 8078052"/>
              <a:gd name="connsiteY3" fmla="*/ 0 h 6858478"/>
              <a:gd name="connsiteX4" fmla="*/ 8078052 w 8078052"/>
              <a:gd name="connsiteY4" fmla="*/ 6858478 h 6858478"/>
              <a:gd name="connsiteX5" fmla="*/ 653497 w 8078052"/>
              <a:gd name="connsiteY5" fmla="*/ 6858478 h 6858478"/>
              <a:gd name="connsiteX6" fmla="*/ 653757 w 8078052"/>
              <a:gd name="connsiteY6" fmla="*/ 6857916 h 6858478"/>
              <a:gd name="connsiteX7" fmla="*/ 0 w 8078052"/>
              <a:gd name="connsiteY7" fmla="*/ 6857916 h 68584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078052" h="6858478">
                <a:moveTo>
                  <a:pt x="0" y="0"/>
                </a:moveTo>
                <a:lnTo>
                  <a:pt x="3829872" y="0"/>
                </a:lnTo>
                <a:lnTo>
                  <a:pt x="4896100" y="0"/>
                </a:lnTo>
                <a:lnTo>
                  <a:pt x="4901677" y="0"/>
                </a:lnTo>
                <a:lnTo>
                  <a:pt x="8078052" y="6858478"/>
                </a:lnTo>
                <a:lnTo>
                  <a:pt x="653497" y="6858478"/>
                </a:lnTo>
                <a:lnTo>
                  <a:pt x="653757" y="6857916"/>
                </a:lnTo>
                <a:lnTo>
                  <a:pt x="0" y="685791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79217" y="1746310"/>
            <a:ext cx="3711321" cy="2651200"/>
          </a:xfrm>
        </p:spPr>
        <p:txBody>
          <a:bodyPr vert="horz" lIns="91440" tIns="45720" rIns="91440" bIns="45720" rtlCol="0" anchor="t">
            <a:noAutofit/>
          </a:bodyPr>
          <a:lstStyle/>
          <a:p>
            <a:pPr defTabSz="914400">
              <a:lnSpc>
                <a:spcPct val="90000"/>
              </a:lnSpc>
            </a:pPr>
            <a:r>
              <a:rPr lang="en-US" sz="5400" b="1" kern="1200">
                <a:solidFill>
                  <a:schemeClr val="tx1"/>
                </a:solidFill>
                <a:latin typeface="+mj-lt"/>
                <a:ea typeface="+mj-ea"/>
                <a:cs typeface="+mj-cs"/>
              </a:rPr>
              <a:t>Back to School Section on Website</a:t>
            </a:r>
            <a:endParaRPr lang="en-US" sz="5400" kern="1200"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8392E762-8F5D-4E2D-93D6-287FA9D46A09}"/>
              </a:ext>
            </a:extLst>
          </p:cNvPr>
          <p:cNvSpPr/>
          <p:nvPr/>
        </p:nvSpPr>
        <p:spPr>
          <a:xfrm>
            <a:off x="3937772" y="4111442"/>
            <a:ext cx="5128590" cy="2651201"/>
          </a:xfrm>
          <a:prstGeom prst="ellipse">
            <a:avLst/>
          </a:prstGeom>
          <a:solidFill>
            <a:srgbClr val="C0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en-GB" sz="2400"/>
              <a:t>Parent Pack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en-GB" sz="2400"/>
              <a:t>Home School Agreement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en-GB" sz="2400"/>
              <a:t>Pupil Code of Conduct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en-GB" sz="2400"/>
              <a:t>Rhythm of the Year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en-GB" sz="2400"/>
              <a:t>Uniform Policy</a:t>
            </a:r>
          </a:p>
        </p:txBody>
      </p:sp>
    </p:spTree>
    <p:extLst>
      <p:ext uri="{BB962C8B-B14F-4D97-AF65-F5344CB8AC3E}">
        <p14:creationId xmlns:p14="http://schemas.microsoft.com/office/powerpoint/2010/main" val="291294898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Pres Template 2014-02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4428" y="0"/>
            <a:ext cx="9144000" cy="6858000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98408" y="274638"/>
            <a:ext cx="8871164" cy="854366"/>
          </a:xfrm>
        </p:spPr>
        <p:txBody>
          <a:bodyPr>
            <a:noAutofit/>
          </a:bodyPr>
          <a:lstStyle/>
          <a:p>
            <a:r>
              <a:rPr lang="en-GB" sz="3600" b="1"/>
              <a:t>The CFS House System</a:t>
            </a:r>
            <a:br>
              <a:rPr lang="en-GB" sz="2800" b="1"/>
            </a:br>
            <a:r>
              <a:rPr lang="en-GB" sz="2800" b="1"/>
              <a:t>Enrichment, fun, competition and celebration!</a:t>
            </a:r>
            <a:endParaRPr lang="en-GB" sz="280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270933" y="1252679"/>
            <a:ext cx="8312350" cy="3112288"/>
          </a:xfrm>
        </p:spPr>
        <p:txBody>
          <a:bodyPr>
            <a:normAutofit fontScale="92500" lnSpcReduction="10000"/>
          </a:bodyPr>
          <a:lstStyle/>
          <a:p>
            <a:pPr lvl="0">
              <a:spcBef>
                <a:spcPts val="1000"/>
              </a:spcBef>
            </a:pPr>
            <a:r>
              <a:rPr lang="en-GB" b="1"/>
              <a:t>House Ambassadors</a:t>
            </a:r>
            <a:endParaRPr lang="en-GB"/>
          </a:p>
          <a:p>
            <a:pPr lvl="0">
              <a:spcBef>
                <a:spcPts val="1000"/>
              </a:spcBef>
            </a:pPr>
            <a:r>
              <a:rPr lang="en-GB" b="1"/>
              <a:t>House Events </a:t>
            </a:r>
          </a:p>
          <a:p>
            <a:pPr lvl="0">
              <a:spcBef>
                <a:spcPts val="1000"/>
              </a:spcBef>
            </a:pPr>
            <a:r>
              <a:rPr lang="en-GB" b="1"/>
              <a:t>House Points</a:t>
            </a:r>
          </a:p>
          <a:p>
            <a:pPr lvl="0">
              <a:spcBef>
                <a:spcPts val="1000"/>
              </a:spcBef>
            </a:pPr>
            <a:r>
              <a:rPr lang="en-GB" b="1"/>
              <a:t>Community/family feel;</a:t>
            </a:r>
            <a:r>
              <a:rPr lang="en-GB"/>
              <a:t> </a:t>
            </a:r>
            <a:r>
              <a:rPr lang="en-GB" sz="2600"/>
              <a:t>each tutor group will be from one house</a:t>
            </a:r>
          </a:p>
          <a:p>
            <a:pPr lvl="0">
              <a:spcBef>
                <a:spcPts val="1000"/>
              </a:spcBef>
            </a:pPr>
            <a:r>
              <a:rPr lang="en-GB" b="1"/>
              <a:t>Sports Day - </a:t>
            </a:r>
            <a:r>
              <a:rPr lang="en-GB" sz="2600"/>
              <a:t>pivotal event in the year.</a:t>
            </a:r>
            <a:endParaRPr lang="en-GB"/>
          </a:p>
          <a:p>
            <a:pPr lvl="0"/>
            <a:endParaRPr lang="en-US"/>
          </a:p>
        </p:txBody>
      </p:sp>
      <p:graphicFrame>
        <p:nvGraphicFramePr>
          <p:cNvPr id="6" name="Content Placeholder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9320523"/>
              </p:ext>
            </p:extLst>
          </p:nvPr>
        </p:nvGraphicFramePr>
        <p:xfrm>
          <a:off x="1024695" y="4408100"/>
          <a:ext cx="6945753" cy="105136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73028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7272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73848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74977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105136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GB" sz="240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400">
                          <a:effectLst/>
                        </a:rPr>
                        <a:t>AQUILA</a:t>
                      </a:r>
                    </a:p>
                  </a:txBody>
                  <a:tcPr marL="68580" marR="68580" marT="0" marB="0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GB" sz="240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400">
                          <a:effectLst/>
                        </a:rPr>
                        <a:t>NOCTUA</a:t>
                      </a:r>
                    </a:p>
                  </a:txBody>
                  <a:tcPr marL="68580" marR="68580" marT="0" marB="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GB" sz="240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400">
                          <a:effectLst/>
                        </a:rPr>
                        <a:t>PEGASUS</a:t>
                      </a:r>
                    </a:p>
                  </a:txBody>
                  <a:tcPr marL="68580" marR="68580" marT="0" marB="0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GB" sz="240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400">
                          <a:effectLst/>
                        </a:rPr>
                        <a:t>PHOENIX</a:t>
                      </a:r>
                    </a:p>
                  </a:txBody>
                  <a:tcPr marL="68580" marR="68580" marT="0" marB="0">
                    <a:solidFill>
                      <a:srgbClr val="7030A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066735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Pres Template 2014-02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62844" y="-152400"/>
            <a:ext cx="8229600" cy="1952977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sz="4000" b="1"/>
              <a:t>Who’s Who?</a:t>
            </a:r>
            <a:endParaRPr lang="en-US" sz="3600" b="1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100534" y="1478845"/>
            <a:ext cx="8882101" cy="5651298"/>
          </a:xfrm>
        </p:spPr>
        <p:txBody>
          <a:bodyPr vert="horz" lIns="91440" tIns="45720" rIns="91440" bIns="45720" rtlCol="0" anchor="t"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GB" sz="2800" dirty="0"/>
              <a:t>Executive Principal – </a:t>
            </a:r>
            <a:r>
              <a:rPr lang="en-GB" sz="2800" b="1" dirty="0"/>
              <a:t>Mr James Garner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sz="2800" dirty="0"/>
              <a:t>Head of Secondary</a:t>
            </a:r>
            <a:r>
              <a:rPr lang="en-GB" sz="2100" i="1" dirty="0"/>
              <a:t>  - </a:t>
            </a:r>
            <a:r>
              <a:rPr lang="en-GB" sz="2800" b="1" dirty="0"/>
              <a:t>Mr Ben Phillips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sz="2800" dirty="0"/>
              <a:t>Deputy Head of Secondary - </a:t>
            </a:r>
            <a:r>
              <a:rPr lang="en-GB" sz="2800" b="1" dirty="0"/>
              <a:t>Mr Lee Hardwick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800" dirty="0"/>
              <a:t>Assistant Head: Secondary SENDCo – </a:t>
            </a:r>
            <a:r>
              <a:rPr lang="en-US" sz="2800" b="1" dirty="0"/>
              <a:t>Mr Phil Fowler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800" dirty="0"/>
              <a:t>Year 7 Teaching Team – </a:t>
            </a:r>
            <a:r>
              <a:rPr lang="en-US" sz="2800" b="1" dirty="0"/>
              <a:t>Mrs Higgins (Lead)/ Mrs Brett, Mrs Shaw</a:t>
            </a:r>
            <a:endParaRPr lang="en-GB" sz="2800" dirty="0"/>
          </a:p>
          <a:p>
            <a:pPr marL="457200" lvl="1" indent="0">
              <a:buNone/>
            </a:pPr>
            <a:endParaRPr lang="en-GB" dirty="0"/>
          </a:p>
          <a:p>
            <a:endParaRPr lang="en-GB" dirty="0"/>
          </a:p>
          <a:p>
            <a:pPr marL="0" indent="0">
              <a:buNone/>
            </a:pPr>
            <a:r>
              <a:rPr lang="en-GB" dirty="0"/>
              <a:t> 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79539916"/>
      </p:ext>
    </p:extLst>
  </p:cSld>
  <p:clrMapOvr>
    <a:masterClrMapping/>
  </p:clrMapOvr>
  <p:transition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Pres Template 2014-02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62844" y="-152400"/>
            <a:ext cx="8229600" cy="1952977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sz="4000" b="1"/>
              <a:t>Who’s Who?</a:t>
            </a:r>
            <a:endParaRPr lang="en-US" sz="3600" b="1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-485116" y="1615062"/>
            <a:ext cx="8888191" cy="5125155"/>
          </a:xfrm>
        </p:spPr>
        <p:txBody>
          <a:bodyPr vert="horz" lIns="91440" tIns="45720" rIns="91440" bIns="45720" rtlCol="0" anchor="t">
            <a:normAutofit fontScale="92500" lnSpcReduction="20000"/>
          </a:bodyPr>
          <a:lstStyle/>
          <a:p>
            <a:pPr algn="r">
              <a:buFont typeface="Wingdings" panose="05000000000000000000" pitchFamily="2" charset="2"/>
              <a:buChar char="Ø"/>
            </a:pPr>
            <a:r>
              <a:rPr lang="en-GB" sz="3900"/>
              <a:t>Head of Year 7: </a:t>
            </a:r>
            <a:r>
              <a:rPr lang="en-GB" sz="3900" b="1"/>
              <a:t>Miss Oxley</a:t>
            </a:r>
            <a:endParaRPr lang="en-GB" sz="3900" b="1">
              <a:ea typeface="Calibri"/>
              <a:cs typeface="Calibri"/>
            </a:endParaRPr>
          </a:p>
          <a:p>
            <a:pPr algn="r">
              <a:buFont typeface="Wingdings" panose="05000000000000000000" pitchFamily="2" charset="2"/>
              <a:buChar char="Ø"/>
            </a:pPr>
            <a:r>
              <a:rPr lang="en-GB" sz="3900"/>
              <a:t>Assistant Head of Year 7: </a:t>
            </a:r>
            <a:r>
              <a:rPr lang="en-GB" sz="3900" b="1"/>
              <a:t>Miss Ireland</a:t>
            </a:r>
            <a:endParaRPr lang="en-GB" sz="3900">
              <a:ea typeface="Calibri"/>
              <a:cs typeface="Calibri"/>
            </a:endParaRPr>
          </a:p>
          <a:p>
            <a:pPr algn="r">
              <a:buFont typeface="Wingdings" panose="05000000000000000000" pitchFamily="2" charset="2"/>
              <a:buChar char="Ø"/>
            </a:pPr>
            <a:r>
              <a:rPr lang="en-GB"/>
              <a:t>Aquila Tutor: </a:t>
            </a:r>
            <a:r>
              <a:rPr lang="en-GB" b="1"/>
              <a:t>Mrs Higgins/Mrs Brett</a:t>
            </a:r>
            <a:endParaRPr lang="en-GB" b="1">
              <a:ea typeface="Calibri"/>
              <a:cs typeface="Calibri"/>
            </a:endParaRPr>
          </a:p>
          <a:p>
            <a:pPr algn="r">
              <a:buFont typeface="Wingdings" panose="05000000000000000000" pitchFamily="2" charset="2"/>
              <a:buChar char="Ø"/>
            </a:pPr>
            <a:r>
              <a:rPr lang="en-GB"/>
              <a:t>Noctua Tutor: </a:t>
            </a:r>
            <a:r>
              <a:rPr lang="en-GB" b="1"/>
              <a:t>Mrs Vann</a:t>
            </a:r>
            <a:endParaRPr lang="en-GB" b="1">
              <a:ea typeface="Calibri"/>
              <a:cs typeface="Calibri"/>
            </a:endParaRPr>
          </a:p>
          <a:p>
            <a:pPr algn="r">
              <a:buFont typeface="Wingdings" panose="05000000000000000000" pitchFamily="2" charset="2"/>
              <a:buChar char="Ø"/>
            </a:pPr>
            <a:r>
              <a:rPr lang="en-GB"/>
              <a:t>Pegasus Tutor: </a:t>
            </a:r>
            <a:r>
              <a:rPr lang="en-GB" b="1"/>
              <a:t>Miss Beckett</a:t>
            </a:r>
            <a:endParaRPr lang="en-GB" b="1">
              <a:ea typeface="Calibri"/>
              <a:cs typeface="Calibri"/>
            </a:endParaRPr>
          </a:p>
          <a:p>
            <a:pPr algn="r">
              <a:buFont typeface="Wingdings" panose="05000000000000000000" pitchFamily="2" charset="2"/>
              <a:buChar char="Ø"/>
            </a:pPr>
            <a:r>
              <a:rPr lang="en-GB"/>
              <a:t>Phoenix Tutor: </a:t>
            </a:r>
            <a:r>
              <a:rPr lang="en-GB" b="1"/>
              <a:t>Miss Kite</a:t>
            </a:r>
            <a:endParaRPr lang="en-GB" b="1">
              <a:ea typeface="Calibri"/>
              <a:cs typeface="Calibri"/>
            </a:endParaRPr>
          </a:p>
          <a:p>
            <a:pPr marL="0" indent="0" algn="r">
              <a:buNone/>
            </a:pPr>
            <a:endParaRPr lang="en-GB">
              <a:ea typeface="Calibri"/>
              <a:cs typeface="Calibri"/>
            </a:endParaRPr>
          </a:p>
          <a:p>
            <a:pPr marL="457200" lvl="1" indent="0">
              <a:buNone/>
            </a:pPr>
            <a:endParaRPr lang="en-GB"/>
          </a:p>
          <a:p>
            <a:endParaRPr lang="en-GB"/>
          </a:p>
          <a:p>
            <a:pPr marL="0" indent="0">
              <a:buNone/>
            </a:pPr>
            <a:r>
              <a:rPr lang="en-GB"/>
              <a:t> </a:t>
            </a:r>
          </a:p>
          <a:p>
            <a:endParaRPr lang="en-GB"/>
          </a:p>
          <a:p>
            <a:endParaRPr lang="en-GB"/>
          </a:p>
          <a:p>
            <a:endParaRPr lang="en-GB"/>
          </a:p>
          <a:p>
            <a:endParaRPr lang="en-US"/>
          </a:p>
        </p:txBody>
      </p:sp>
      <p:sp>
        <p:nvSpPr>
          <p:cNvPr id="8" name="Speech Bubble: Rectangle with Corners Rounded 4">
            <a:extLst>
              <a:ext uri="{FF2B5EF4-FFF2-40B4-BE49-F238E27FC236}">
                <a16:creationId xmlns:a16="http://schemas.microsoft.com/office/drawing/2014/main" id="{CC4EF5F2-912B-46AE-9BD9-F1B0FB5CAD25}"/>
              </a:ext>
            </a:extLst>
          </p:cNvPr>
          <p:cNvSpPr/>
          <p:nvPr/>
        </p:nvSpPr>
        <p:spPr>
          <a:xfrm>
            <a:off x="740925" y="3415639"/>
            <a:ext cx="2289209" cy="1967394"/>
          </a:xfrm>
          <a:prstGeom prst="wedgeRoundRectCallout">
            <a:avLst/>
          </a:prstGeom>
          <a:solidFill>
            <a:srgbClr val="C0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b="1">
                <a:solidFill>
                  <a:schemeClr val="bg1"/>
                </a:solidFill>
              </a:rPr>
              <a:t>Who should I contact if…?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938139278"/>
      </p:ext>
    </p:extLst>
  </p:cSld>
  <p:clrMapOvr>
    <a:masterClrMapping/>
  </p:clrMapOvr>
  <p:transition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Pres Template 2014-02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4428" y="0"/>
            <a:ext cx="9144000" cy="6858000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49389"/>
            <a:ext cx="8229600" cy="1143000"/>
          </a:xfrm>
        </p:spPr>
        <p:txBody>
          <a:bodyPr>
            <a:noAutofit/>
          </a:bodyPr>
          <a:lstStyle/>
          <a:p>
            <a:r>
              <a:rPr lang="en-US" sz="3600" b="1"/>
              <a:t>Secondary School Day</a:t>
            </a:r>
            <a:endParaRPr lang="en-GB" sz="3600" b="1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241778"/>
            <a:ext cx="8229600" cy="4759412"/>
          </a:xfrm>
        </p:spPr>
        <p:txBody>
          <a:bodyPr vert="horz" lIns="91440" tIns="45720" rIns="91440" bIns="45720" rtlCol="0" anchor="t">
            <a:normAutofit fontScale="92500" lnSpcReduction="20000"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GB" sz="2400" b="1"/>
              <a:t>Start of the day </a:t>
            </a:r>
            <a:r>
              <a:rPr lang="en-GB" sz="2400"/>
              <a:t>at 8.15 with line up </a:t>
            </a:r>
            <a:endParaRPr lang="en-US"/>
          </a:p>
          <a:p>
            <a:pPr lvl="1">
              <a:buFont typeface="Courier New" panose="05000000000000000000" pitchFamily="2" charset="2"/>
              <a:buChar char="o"/>
            </a:pPr>
            <a:r>
              <a:rPr lang="en-GB" sz="2000"/>
              <a:t>Pupils welcome on site from 7.45 (canteen or main playground)</a:t>
            </a:r>
            <a:endParaRPr lang="en-GB">
              <a:ea typeface="Calibri"/>
              <a:cs typeface="Calibri"/>
            </a:endParaRPr>
          </a:p>
          <a:p>
            <a:pPr>
              <a:lnSpc>
                <a:spcPct val="110000"/>
              </a:lnSpc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en-GB" sz="2400"/>
              <a:t>30 minute </a:t>
            </a:r>
            <a:r>
              <a:rPr lang="en-GB" sz="2400" b="1"/>
              <a:t>morning tutor time</a:t>
            </a:r>
            <a:r>
              <a:rPr lang="en-GB" sz="2400"/>
              <a:t>: register, tutor notices, uniform and equipment checks, group support, Year group assemblies, mentoring</a:t>
            </a:r>
          </a:p>
          <a:p>
            <a:pPr>
              <a:lnSpc>
                <a:spcPct val="110000"/>
              </a:lnSpc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en-GB" sz="2400" b="1"/>
              <a:t>6 x 55 minute lessons </a:t>
            </a:r>
            <a:r>
              <a:rPr lang="en-GB" sz="2400"/>
              <a:t>each day</a:t>
            </a:r>
            <a:endParaRPr lang="en-GB" sz="2400" b="1"/>
          </a:p>
          <a:p>
            <a:pPr>
              <a:lnSpc>
                <a:spcPct val="110000"/>
              </a:lnSpc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en-GB" sz="2400" b="1"/>
              <a:t>30 minute morning break</a:t>
            </a:r>
            <a:endParaRPr lang="en-GB" sz="2400"/>
          </a:p>
          <a:p>
            <a:pPr>
              <a:lnSpc>
                <a:spcPct val="110000"/>
              </a:lnSpc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en-GB" sz="2400" b="1"/>
              <a:t>40 minute lunch break</a:t>
            </a:r>
            <a:endParaRPr lang="en-GB" sz="2400"/>
          </a:p>
          <a:p>
            <a:pPr>
              <a:lnSpc>
                <a:spcPct val="110000"/>
              </a:lnSpc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en-GB" sz="2400" b="1"/>
              <a:t>Compulsory school day ends at 15.30 </a:t>
            </a:r>
            <a:r>
              <a:rPr lang="en-GB" sz="2400"/>
              <a:t>for all</a:t>
            </a:r>
          </a:p>
          <a:p>
            <a:pPr>
              <a:lnSpc>
                <a:spcPct val="110000"/>
              </a:lnSpc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en-GB" sz="2400" b="1"/>
              <a:t>Voluntary extended day runs from 15.30 to 16.30</a:t>
            </a:r>
            <a:r>
              <a:rPr lang="en-GB" sz="2400"/>
              <a:t>: clubs, supervised study, interventions, revision clinics, fixtures, production rehearsals etc</a:t>
            </a:r>
          </a:p>
          <a:p>
            <a:pPr marL="0" indent="0">
              <a:buNone/>
            </a:pPr>
            <a:endParaRPr lang="en-GB" sz="240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50548908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11D1072-3401-4637-9D2D-560D8BB10A0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00507" y="106741"/>
            <a:ext cx="4660129" cy="6559799"/>
          </a:xfrm>
          <a:prstGeom prst="rect">
            <a:avLst/>
          </a:prstGeom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33692020"/>
      </p:ext>
    </p:extLst>
  </p:cSld>
  <p:clrMapOvr>
    <a:masterClrMapping/>
  </p:clrMapOvr>
  <p:transition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5153434-79E8-0AF0-FC88-53BBEB7CCDB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Pres Template 2014-02.png">
            <a:extLst>
              <a:ext uri="{FF2B5EF4-FFF2-40B4-BE49-F238E27FC236}">
                <a16:creationId xmlns:a16="http://schemas.microsoft.com/office/drawing/2014/main" id="{441F02B1-D232-30E9-9EC2-04D31B966BD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7466"/>
            <a:ext cx="9144000" cy="6858000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9CC49F28-5A9D-6329-CFAE-0F42B6A167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4094" y="321787"/>
            <a:ext cx="8229600" cy="1952977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en-US" sz="4000" b="1"/>
              <a:t>High Expectations, </a:t>
            </a:r>
            <a:br>
              <a:rPr lang="en-US" sz="4000" b="1"/>
            </a:br>
            <a:r>
              <a:rPr lang="en-US" sz="4000" b="1"/>
              <a:t>High Support, </a:t>
            </a:r>
            <a:br>
              <a:rPr lang="en-US" sz="4000" b="1"/>
            </a:br>
            <a:r>
              <a:rPr lang="en-US" sz="4000" b="1"/>
              <a:t>High Celebration</a:t>
            </a:r>
            <a:endParaRPr lang="en-US" sz="3600" b="1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EA2206ED-00DB-1FFC-2A33-37FC68DFF2A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5835" y="3225687"/>
            <a:ext cx="8713694" cy="456464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GB" sz="4800" b="1" i="1">
                <a:solidFill>
                  <a:srgbClr val="C00000"/>
                </a:solidFill>
              </a:rPr>
              <a:t>‘Be in the right place, at the right time, doing the right thing’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499895142"/>
      </p:ext>
    </p:extLst>
  </p:cSld>
  <p:clrMapOvr>
    <a:masterClrMapping/>
  </p:clrMapOvr>
  <p:transition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7EB873-5806-4659-B9F7-A787F037E13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GB">
              <a:ea typeface="Calibri"/>
              <a:cs typeface="Calibri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E156A9B-8050-4851-AC79-F9DB92DE5DE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Picture 3" descr="A grey case with green text on it&#10;&#10;AI-generated content may be incorrect.">
            <a:extLst>
              <a:ext uri="{FF2B5EF4-FFF2-40B4-BE49-F238E27FC236}">
                <a16:creationId xmlns:a16="http://schemas.microsoft.com/office/drawing/2014/main" id="{C20C0B4D-83F4-D602-577F-AFC6E388137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23793" y="0"/>
            <a:ext cx="968998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5899206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7.7|15|33.1|14.6|8.4|28.4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45.3|2.7|1.4|0.8|3.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8.4|121.2|26.5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64.5|154.6|60.2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2.7|50.8|99.8|23.9|128.3|88|93.8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b255ed85-511a-4ecc-969d-dea77983765b">
      <Terms xmlns="http://schemas.microsoft.com/office/infopath/2007/PartnerControls"/>
    </lcf76f155ced4ddcb4097134ff3c332f>
    <TaxCatchAll xmlns="31df831e-04b0-47a7-af11-970c3a7a1265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47C7E5D36F60149A8F3CA0B9F640DE7" ma:contentTypeVersion="19" ma:contentTypeDescription="Create a new document." ma:contentTypeScope="" ma:versionID="0979d477185c84ac3e36f92f9bea603d">
  <xsd:schema xmlns:xsd="http://www.w3.org/2001/XMLSchema" xmlns:xs="http://www.w3.org/2001/XMLSchema" xmlns:p="http://schemas.microsoft.com/office/2006/metadata/properties" xmlns:ns2="b255ed85-511a-4ecc-969d-dea77983765b" xmlns:ns3="31df831e-04b0-47a7-af11-970c3a7a1265" targetNamespace="http://schemas.microsoft.com/office/2006/metadata/properties" ma:root="true" ma:fieldsID="2276b66b30d9b70e0be1aef13d74f080" ns2:_="" ns3:_="">
    <xsd:import namespace="b255ed85-511a-4ecc-969d-dea77983765b"/>
    <xsd:import namespace="31df831e-04b0-47a7-af11-970c3a7a126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Location" minOccurs="0"/>
                <xsd:element ref="ns2:MediaServiceOCR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255ed85-511a-4ecc-969d-dea77983765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4" nillable="true" ma:displayName="Location" ma:internalName="MediaServiceLocation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7414be42-39e6-4711-ac38-4699195d2b1c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BillingMetadata" ma:index="26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1df831e-04b0-47a7-af11-970c3a7a1265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309a7ba3-e275-4009-80c4-6397f2c4b497}" ma:internalName="TaxCatchAll" ma:showField="CatchAllData" ma:web="31df831e-04b0-47a7-af11-970c3a7a126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BDD879A0-9026-4315-9DE6-E454BC6B897F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4A3A292B-4798-4753-8360-008167A1D631}">
  <ds:schemaRefs>
    <ds:schemaRef ds:uri="31df831e-04b0-47a7-af11-970c3a7a1265"/>
    <ds:schemaRef ds:uri="b255ed85-511a-4ecc-969d-dea77983765b"/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2591CCB6-3091-4404-8C7B-1F21264A18A1}">
  <ds:schemaRefs>
    <ds:schemaRef ds:uri="31df831e-04b0-47a7-af11-970c3a7a1265"/>
    <ds:schemaRef ds:uri="b255ed85-511a-4ecc-969d-dea77983765b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424</Words>
  <Application>Microsoft Office PowerPoint</Application>
  <PresentationFormat>On-screen Show (4:3)</PresentationFormat>
  <Paragraphs>100</Paragraphs>
  <Slides>13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13</vt:i4>
      </vt:variant>
    </vt:vector>
  </HeadingPairs>
  <TitlesOfParts>
    <vt:vector size="19" baseType="lpstr">
      <vt:lpstr>Arial</vt:lpstr>
      <vt:lpstr>Calibri</vt:lpstr>
      <vt:lpstr>Courier New</vt:lpstr>
      <vt:lpstr>Wingdings</vt:lpstr>
      <vt:lpstr>Office Theme</vt:lpstr>
      <vt:lpstr>1_Office Theme</vt:lpstr>
      <vt:lpstr>Year 6-7 Transition</vt:lpstr>
      <vt:lpstr>Back to School Section on Website</vt:lpstr>
      <vt:lpstr>The CFS House System Enrichment, fun, competition and celebration!</vt:lpstr>
      <vt:lpstr>Who’s Who?</vt:lpstr>
      <vt:lpstr>Who’s Who?</vt:lpstr>
      <vt:lpstr>Secondary School Day</vt:lpstr>
      <vt:lpstr>PowerPoint Presentation</vt:lpstr>
      <vt:lpstr>High Expectations,  High Support,  High Celebration</vt:lpstr>
      <vt:lpstr>PowerPoint Presentation</vt:lpstr>
      <vt:lpstr>A Few Other Points</vt:lpstr>
      <vt:lpstr>PowerPoint Presentation</vt:lpstr>
      <vt:lpstr>First day of term (Settling in Day) 9:00am  2nd September</vt:lpstr>
      <vt:lpstr>Year 6-7 Transition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CFS: The NEXT CHAPTER</dc:title>
  <dc:creator>Louise New</dc:creator>
  <cp:lastModifiedBy>Karie Wright</cp:lastModifiedBy>
  <cp:revision>11</cp:revision>
  <cp:lastPrinted>2019-05-14T15:18:02Z</cp:lastPrinted>
  <dcterms:created xsi:type="dcterms:W3CDTF">2019-05-14T10:19:40Z</dcterms:created>
  <dcterms:modified xsi:type="dcterms:W3CDTF">2026-07-02T13:20:54Z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0x010100D47C7E5D36F60149A8F3CA0B9F640DE7</vt:lpwstr>
  </property>
  <property fmtid="{D5CDD505-2E9C-101B-9397-08002B2CF9AE}" pid="3" name="MediaServiceImageTags">
    <vt:lpwstr/>
  </property>
</Properties>
</file>